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71" r:id="rId2"/>
    <p:sldId id="256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FF9966"/>
    <a:srgbClr val="191C1F"/>
    <a:srgbClr val="8A2E00"/>
    <a:srgbClr val="5B6671"/>
    <a:srgbClr val="020609"/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2" autoAdjust="0"/>
    <p:restoredTop sz="78143" autoAdjust="0"/>
  </p:normalViewPr>
  <p:slideViewPr>
    <p:cSldViewPr snapToGrid="0">
      <p:cViewPr>
        <p:scale>
          <a:sx n="33" d="100"/>
          <a:sy n="33" d="100"/>
        </p:scale>
        <p:origin x="3420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svg>
</file>

<file path=ppt/media/image4.pn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555364-4004-4FEF-ADBE-E5A9B78AB28F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115642-B8A0-4B98-A1D0-71B65BDD48E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7605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21934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3965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5214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teach a computer to perform a task without explicitly programming it to perform said task.</a:t>
            </a:r>
          </a:p>
          <a:p>
            <a:r>
              <a:rPr lang="en-US" dirty="0"/>
              <a:t>- instead feed data into an algorithm, to gradually improve outcomes, given prior experiences - just like organic life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72900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teaching an algorithm, what certain things are, like saying "this image is a ball", it will eventually be able to label certain things in an image.</a:t>
            </a:r>
          </a:p>
          <a:p>
            <a:r>
              <a:rPr lang="en-US" dirty="0"/>
              <a:t>with this dataset, we can interpret human words into an entirely novel image. (drastic simplification of an Image AI)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1803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5017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google's</a:t>
            </a:r>
            <a:r>
              <a:rPr lang="en-US" dirty="0"/>
              <a:t> AI (parti AI)</a:t>
            </a:r>
          </a:p>
          <a:p>
            <a:r>
              <a:rPr lang="en-US" dirty="0"/>
              <a:t>can create a series of images, which just means video, given a single prompt.</a:t>
            </a:r>
          </a:p>
          <a:p>
            <a:r>
              <a:rPr lang="en-US" dirty="0"/>
              <a:t>Google also made a real life robot, which reacts on command of a human!</a:t>
            </a:r>
          </a:p>
          <a:p>
            <a:r>
              <a:rPr lang="en-US" dirty="0"/>
              <a:t>you can say: "bring me an apple", and the robot takes notice of its surrounding, avoiding obstacles and maybe even come up with alternative conclusions, like suggesting a banana, when the apple, for some reason, is unavailable.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7240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26095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3575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6901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15642-B8A0-4B98-A1D0-71B65BDD48EC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13899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0239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160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8207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92952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44584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98668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68693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19329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87813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2592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11684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48B4D-5BF4-4DF9-A477-1D3266D5426B}" type="datetimeFigureOut">
              <a:rPr lang="de-CH" smtClean="0"/>
              <a:t>31.10.2022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C4F8C-D0C4-464E-B9E2-A262D2FEE1F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1593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11" Type="http://schemas.openxmlformats.org/officeDocument/2006/relationships/image" Target="../media/image4.pn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3.sv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3.sv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F4556891-9826-B903-B57B-685678A53283}"/>
              </a:ext>
            </a:extLst>
          </p:cNvPr>
          <p:cNvSpPr txBox="1">
            <a:spLocks/>
          </p:cNvSpPr>
          <p:nvPr/>
        </p:nvSpPr>
        <p:spPr>
          <a:xfrm>
            <a:off x="4557386" y="6991734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>
                <a:solidFill>
                  <a:srgbClr val="FF9966"/>
                </a:solidFill>
                <a:latin typeface="Franklin Gothic Demi Cond" panose="020B0706030402020204" pitchFamily="34" charset="0"/>
              </a:rPr>
              <a:t>HISTORIE</a:t>
            </a:r>
            <a:endParaRPr lang="de-CH" dirty="0">
              <a:solidFill>
                <a:srgbClr val="FF9966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16B31064-FBD0-2835-75D8-40CE2CB8C86D}"/>
              </a:ext>
            </a:extLst>
          </p:cNvPr>
          <p:cNvSpPr txBox="1">
            <a:spLocks/>
          </p:cNvSpPr>
          <p:nvPr/>
        </p:nvSpPr>
        <p:spPr>
          <a:xfrm>
            <a:off x="5187865" y="8311411"/>
            <a:ext cx="6266880" cy="369332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FF9966"/>
                </a:solidFill>
              </a:rPr>
              <a:t>1936</a:t>
            </a:r>
            <a:r>
              <a:rPr lang="en-US" sz="2000" b="1"/>
              <a:t>, Turing machine</a:t>
            </a:r>
            <a:endParaRPr lang="de-CH" sz="2000" b="1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220F9C6-4D4B-C91D-CC26-0C37354AC540}"/>
              </a:ext>
            </a:extLst>
          </p:cNvPr>
          <p:cNvSpPr txBox="1"/>
          <p:nvPr/>
        </p:nvSpPr>
        <p:spPr>
          <a:xfrm>
            <a:off x="5208904" y="9054474"/>
            <a:ext cx="3118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1956</a:t>
            </a:r>
            <a:r>
              <a:rPr lang="de-CH" sz="2000" b="1" dirty="0"/>
              <a:t>, AI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3B31781-0A55-8AB2-1478-FC10C51B18B3}"/>
              </a:ext>
            </a:extLst>
          </p:cNvPr>
          <p:cNvSpPr txBox="1"/>
          <p:nvPr/>
        </p:nvSpPr>
        <p:spPr>
          <a:xfrm>
            <a:off x="5208904" y="9805505"/>
            <a:ext cx="3118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1972</a:t>
            </a:r>
            <a:r>
              <a:rPr lang="de-CH" sz="2000" b="1" dirty="0"/>
              <a:t>, AI </a:t>
            </a:r>
            <a:r>
              <a:rPr lang="de-CH" sz="2000" b="1" dirty="0" err="1"/>
              <a:t>enters</a:t>
            </a:r>
            <a:r>
              <a:rPr lang="de-CH" sz="2000" b="1" dirty="0"/>
              <a:t> </a:t>
            </a:r>
            <a:r>
              <a:rPr lang="de-CH" sz="2000" b="1" dirty="0" err="1"/>
              <a:t>medicine</a:t>
            </a:r>
            <a:endParaRPr lang="de-CH" sz="2000" b="1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C2A0BEA-E4B1-ABB6-0D39-B2EEB7FFD2BA}"/>
              </a:ext>
            </a:extLst>
          </p:cNvPr>
          <p:cNvSpPr txBox="1"/>
          <p:nvPr/>
        </p:nvSpPr>
        <p:spPr>
          <a:xfrm>
            <a:off x="5187865" y="10656635"/>
            <a:ext cx="5711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1997</a:t>
            </a:r>
            <a:r>
              <a:rPr lang="de-CH" sz="2000" b="1" dirty="0"/>
              <a:t>, </a:t>
            </a:r>
            <a:r>
              <a:rPr lang="en-US" sz="2000" b="1" dirty="0"/>
              <a:t>Computer beats world chess champion</a:t>
            </a:r>
            <a:endParaRPr lang="de-CH" sz="2000" b="1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E7D2CBB-8834-5A92-7D9D-115E28740535}"/>
              </a:ext>
            </a:extLst>
          </p:cNvPr>
          <p:cNvSpPr txBox="1"/>
          <p:nvPr/>
        </p:nvSpPr>
        <p:spPr>
          <a:xfrm>
            <a:off x="5250495" y="11548131"/>
            <a:ext cx="57117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2011</a:t>
            </a:r>
            <a:r>
              <a:rPr lang="de-CH" sz="2000" b="1" dirty="0"/>
              <a:t>, AI </a:t>
            </a:r>
            <a:r>
              <a:rPr lang="de-CH" sz="2000" b="1" dirty="0" err="1"/>
              <a:t>reaches</a:t>
            </a:r>
            <a:r>
              <a:rPr lang="de-CH" sz="2000" b="1" dirty="0"/>
              <a:t> </a:t>
            </a:r>
            <a:r>
              <a:rPr lang="de-CH" sz="2000" b="1" dirty="0" err="1"/>
              <a:t>everyday</a:t>
            </a:r>
            <a:r>
              <a:rPr lang="de-CH" sz="2000" b="1" dirty="0"/>
              <a:t> </a:t>
            </a:r>
            <a:r>
              <a:rPr lang="de-CH" sz="2000" b="1" dirty="0" err="1"/>
              <a:t>life</a:t>
            </a:r>
            <a:endParaRPr lang="de-CH" sz="2000" b="1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7D363FBA-1368-F428-B182-F24AC4C6D4C3}"/>
              </a:ext>
            </a:extLst>
          </p:cNvPr>
          <p:cNvSpPr txBox="1">
            <a:spLocks/>
          </p:cNvSpPr>
          <p:nvPr/>
        </p:nvSpPr>
        <p:spPr>
          <a:xfrm>
            <a:off x="1524000" y="-3959225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8800" dirty="0">
                <a:latin typeface="Berlin Sans FB Demi" panose="020E0802020502020306" pitchFamily="34" charset="0"/>
              </a:rPr>
              <a:t>AI</a:t>
            </a:r>
          </a:p>
        </p:txBody>
      </p:sp>
      <p:sp>
        <p:nvSpPr>
          <p:cNvPr id="20" name="Untertitel 2">
            <a:extLst>
              <a:ext uri="{FF2B5EF4-FFF2-40B4-BE49-F238E27FC236}">
                <a16:creationId xmlns:a16="http://schemas.microsoft.com/office/drawing/2014/main" id="{9498A24B-DCE6-61B8-8A31-AD5111704B18}"/>
              </a:ext>
            </a:extLst>
          </p:cNvPr>
          <p:cNvSpPr txBox="1">
            <a:spLocks/>
          </p:cNvSpPr>
          <p:nvPr/>
        </p:nvSpPr>
        <p:spPr>
          <a:xfrm>
            <a:off x="1381125" y="-1655762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b="1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ARTIFICIAL INTELLIGENCE</a:t>
            </a:r>
            <a:endParaRPr lang="de-CH" dirty="0">
              <a:solidFill>
                <a:srgbClr val="FF9966"/>
              </a:solidFill>
              <a:latin typeface="Franklin Gothic Demi Cond" panose="020B0706030402020204" pitchFamily="34" charset="0"/>
            </a:endParaRPr>
          </a:p>
        </p:txBody>
      </p:sp>
      <p:pic>
        <p:nvPicPr>
          <p:cNvPr id="3" name="Grafik 2" descr="Ein Bild, das Person, tragen, Hut, schließen enthält.&#10;&#10;Automatisch generierte Beschreibung">
            <a:extLst>
              <a:ext uri="{FF2B5EF4-FFF2-40B4-BE49-F238E27FC236}">
                <a16:creationId xmlns:a16="http://schemas.microsoft.com/office/drawing/2014/main" id="{5A081B37-559C-1D13-61BC-9DCA1AA19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92316" y="0"/>
            <a:ext cx="46923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947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-9692773" y="-6767055"/>
            <a:ext cx="19920155" cy="1992015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DFF493EA-5571-89A1-A271-5957F426ED68}"/>
              </a:ext>
            </a:extLst>
          </p:cNvPr>
          <p:cNvSpPr txBox="1">
            <a:spLocks/>
          </p:cNvSpPr>
          <p:nvPr/>
        </p:nvSpPr>
        <p:spPr>
          <a:xfrm>
            <a:off x="-5476691" y="84223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1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B76E7-7B91-A99A-B29B-9CACFF3AF699}"/>
              </a:ext>
            </a:extLst>
          </p:cNvPr>
          <p:cNvSpPr txBox="1">
            <a:spLocks/>
          </p:cNvSpPr>
          <p:nvPr/>
        </p:nvSpPr>
        <p:spPr>
          <a:xfrm>
            <a:off x="267304" y="27454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2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B5F8261B-7BF4-24CE-E271-E27023103F96}"/>
              </a:ext>
            </a:extLst>
          </p:cNvPr>
          <p:cNvSpPr txBox="1">
            <a:spLocks/>
          </p:cNvSpPr>
          <p:nvPr/>
        </p:nvSpPr>
        <p:spPr>
          <a:xfrm>
            <a:off x="-5476692" y="-2969599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3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86C7EBD9-F465-D68C-8E3D-34118E01B1D1}"/>
              </a:ext>
            </a:extLst>
          </p:cNvPr>
          <p:cNvSpPr txBox="1">
            <a:spLocks/>
          </p:cNvSpPr>
          <p:nvPr/>
        </p:nvSpPr>
        <p:spPr>
          <a:xfrm>
            <a:off x="7554391" y="2745400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PLACEHOLDER 2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334AA94-B250-D3F0-8BBB-05F323671218}"/>
              </a:ext>
            </a:extLst>
          </p:cNvPr>
          <p:cNvSpPr txBox="1">
            <a:spLocks/>
          </p:cNvSpPr>
          <p:nvPr/>
        </p:nvSpPr>
        <p:spPr>
          <a:xfrm>
            <a:off x="4974436" y="-3322968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PLACEHOLDER 3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3A9F67F9-9D3A-B059-2230-24350A945E80}"/>
              </a:ext>
            </a:extLst>
          </p:cNvPr>
          <p:cNvSpPr txBox="1">
            <a:spLocks/>
          </p:cNvSpPr>
          <p:nvPr/>
        </p:nvSpPr>
        <p:spPr>
          <a:xfrm>
            <a:off x="4643697" y="84223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PLACEGOLDER 1</a:t>
            </a:r>
            <a:endParaRPr lang="de-CH" sz="3200" dirty="0">
              <a:solidFill>
                <a:srgbClr val="FF9966"/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511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-9692773" y="-6767055"/>
            <a:ext cx="19920155" cy="1992015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62B76E7-7B91-A99A-B29B-9CACFF3AF699}"/>
              </a:ext>
            </a:extLst>
          </p:cNvPr>
          <p:cNvSpPr txBox="1">
            <a:spLocks/>
          </p:cNvSpPr>
          <p:nvPr/>
        </p:nvSpPr>
        <p:spPr>
          <a:xfrm>
            <a:off x="-5600096" y="84223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2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B76CDF7D-CF0B-9A54-856E-D81811FBF4BB}"/>
              </a:ext>
            </a:extLst>
          </p:cNvPr>
          <p:cNvSpPr txBox="1">
            <a:spLocks/>
          </p:cNvSpPr>
          <p:nvPr/>
        </p:nvSpPr>
        <p:spPr>
          <a:xfrm>
            <a:off x="267304" y="27454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3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22DBE06B-3401-ABDB-8325-EE7AB7BF0322}"/>
              </a:ext>
            </a:extLst>
          </p:cNvPr>
          <p:cNvSpPr txBox="1">
            <a:spLocks/>
          </p:cNvSpPr>
          <p:nvPr/>
        </p:nvSpPr>
        <p:spPr>
          <a:xfrm>
            <a:off x="-5600097" y="-3045799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4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A1A77ADA-6EB7-FFF4-E2C4-3C04B6E44938}"/>
              </a:ext>
            </a:extLst>
          </p:cNvPr>
          <p:cNvSpPr txBox="1">
            <a:spLocks/>
          </p:cNvSpPr>
          <p:nvPr/>
        </p:nvSpPr>
        <p:spPr>
          <a:xfrm>
            <a:off x="7554391" y="2745400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PLACEHOLDER 3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0FA165EB-B044-7A24-DF2A-D9FBD77C4D93}"/>
              </a:ext>
            </a:extLst>
          </p:cNvPr>
          <p:cNvSpPr txBox="1">
            <a:spLocks/>
          </p:cNvSpPr>
          <p:nvPr/>
        </p:nvSpPr>
        <p:spPr>
          <a:xfrm>
            <a:off x="5029010" y="-3619283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PLACEHOLDER 4</a:t>
            </a: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CF264658-FF7D-D3B3-2BD9-F1049529429F}"/>
              </a:ext>
            </a:extLst>
          </p:cNvPr>
          <p:cNvSpPr txBox="1">
            <a:spLocks/>
          </p:cNvSpPr>
          <p:nvPr/>
        </p:nvSpPr>
        <p:spPr>
          <a:xfrm>
            <a:off x="5601934" y="9110083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PLACEHOLDER 2</a:t>
            </a:r>
          </a:p>
        </p:txBody>
      </p:sp>
    </p:spTree>
    <p:extLst>
      <p:ext uri="{BB962C8B-B14F-4D97-AF65-F5344CB8AC3E}">
        <p14:creationId xmlns:p14="http://schemas.microsoft.com/office/powerpoint/2010/main" val="2422113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-9692773" y="-6767055"/>
            <a:ext cx="19920155" cy="19920155"/>
          </a:xfrm>
          <a:prstGeom prst="rect">
            <a:avLst/>
          </a:prstGeom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B76CDF7D-CF0B-9A54-856E-D81811FBF4BB}"/>
              </a:ext>
            </a:extLst>
          </p:cNvPr>
          <p:cNvSpPr txBox="1">
            <a:spLocks/>
          </p:cNvSpPr>
          <p:nvPr/>
        </p:nvSpPr>
        <p:spPr>
          <a:xfrm>
            <a:off x="267304" y="27454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4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59A7F378-9CF3-3A54-6EDD-C4BF6D02E17E}"/>
              </a:ext>
            </a:extLst>
          </p:cNvPr>
          <p:cNvSpPr txBox="1">
            <a:spLocks/>
          </p:cNvSpPr>
          <p:nvPr/>
        </p:nvSpPr>
        <p:spPr>
          <a:xfrm>
            <a:off x="-5561996" y="84604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3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985994C2-BE68-98CD-E40E-EFAECCB6A94A}"/>
              </a:ext>
            </a:extLst>
          </p:cNvPr>
          <p:cNvSpPr txBox="1">
            <a:spLocks/>
          </p:cNvSpPr>
          <p:nvPr/>
        </p:nvSpPr>
        <p:spPr>
          <a:xfrm>
            <a:off x="7715250" y="-3505199"/>
            <a:ext cx="8953500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T</a:t>
            </a:r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HANKS FOR YOUR ATTENTION</a:t>
            </a: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8A6F4BF-265B-8ACA-2336-F450D26C3E1F}"/>
              </a:ext>
            </a:extLst>
          </p:cNvPr>
          <p:cNvSpPr txBox="1">
            <a:spLocks/>
          </p:cNvSpPr>
          <p:nvPr/>
        </p:nvSpPr>
        <p:spPr>
          <a:xfrm>
            <a:off x="7715250" y="-2120937"/>
            <a:ext cx="8953500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QUESTIONS?</a:t>
            </a:r>
            <a:endParaRPr lang="de-CH" dirty="0">
              <a:solidFill>
                <a:srgbClr val="FF9966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815A7088-8DCF-74ED-A771-A00060A40E73}"/>
              </a:ext>
            </a:extLst>
          </p:cNvPr>
          <p:cNvSpPr txBox="1">
            <a:spLocks/>
          </p:cNvSpPr>
          <p:nvPr/>
        </p:nvSpPr>
        <p:spPr>
          <a:xfrm>
            <a:off x="7655251" y="2745400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PLACEHOLDER 4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199D78F8-2E84-726B-0201-F9B1CF0F038F}"/>
              </a:ext>
            </a:extLst>
          </p:cNvPr>
          <p:cNvSpPr txBox="1">
            <a:spLocks/>
          </p:cNvSpPr>
          <p:nvPr/>
        </p:nvSpPr>
        <p:spPr>
          <a:xfrm>
            <a:off x="6365506" y="890802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PLACEHOLDER 3</a:t>
            </a:r>
          </a:p>
        </p:txBody>
      </p:sp>
    </p:spTree>
    <p:extLst>
      <p:ext uri="{BB962C8B-B14F-4D97-AF65-F5344CB8AC3E}">
        <p14:creationId xmlns:p14="http://schemas.microsoft.com/office/powerpoint/2010/main" val="710031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0302372" y="-1921958"/>
            <a:ext cx="11260642" cy="112606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6A2BA29-7420-C558-089C-75978F2F5FCD}"/>
              </a:ext>
            </a:extLst>
          </p:cNvPr>
          <p:cNvSpPr txBox="1">
            <a:spLocks/>
          </p:cNvSpPr>
          <p:nvPr/>
        </p:nvSpPr>
        <p:spPr>
          <a:xfrm>
            <a:off x="-9410096" y="6667500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4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F2425D7-E7A1-2956-C89F-8FBDCBE6ED73}"/>
              </a:ext>
            </a:extLst>
          </p:cNvPr>
          <p:cNvSpPr txBox="1">
            <a:spLocks/>
          </p:cNvSpPr>
          <p:nvPr/>
        </p:nvSpPr>
        <p:spPr>
          <a:xfrm>
            <a:off x="1619250" y="1790701"/>
            <a:ext cx="8953500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T</a:t>
            </a:r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HANKS FOR YOUR ATTENTION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1D973C32-F8CE-0FB2-058B-86F1C1DD03F7}"/>
              </a:ext>
            </a:extLst>
          </p:cNvPr>
          <p:cNvSpPr txBox="1">
            <a:spLocks/>
          </p:cNvSpPr>
          <p:nvPr/>
        </p:nvSpPr>
        <p:spPr>
          <a:xfrm>
            <a:off x="1619250" y="3174963"/>
            <a:ext cx="8953500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QUESTIONS?</a:t>
            </a:r>
            <a:endParaRPr lang="de-CH" dirty="0">
              <a:solidFill>
                <a:srgbClr val="FF9966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40FCD738-3498-126B-AF65-27BF778DC612}"/>
              </a:ext>
            </a:extLst>
          </p:cNvPr>
          <p:cNvSpPr txBox="1">
            <a:spLocks/>
          </p:cNvSpPr>
          <p:nvPr/>
        </p:nvSpPr>
        <p:spPr>
          <a:xfrm>
            <a:off x="-3861877" y="7115120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PLACEHOLDER 4</a:t>
            </a:r>
          </a:p>
        </p:txBody>
      </p:sp>
    </p:spTree>
    <p:extLst>
      <p:ext uri="{BB962C8B-B14F-4D97-AF65-F5344CB8AC3E}">
        <p14:creationId xmlns:p14="http://schemas.microsoft.com/office/powerpoint/2010/main" val="2575147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">
            <a:extLst>
              <a:ext uri="{FF2B5EF4-FFF2-40B4-BE49-F238E27FC236}">
                <a16:creationId xmlns:a16="http://schemas.microsoft.com/office/drawing/2014/main" id="{7D363FBA-1368-F428-B182-F24AC4C6D4C3}"/>
              </a:ext>
            </a:extLst>
          </p:cNvPr>
          <p:cNvSpPr txBox="1">
            <a:spLocks/>
          </p:cNvSpPr>
          <p:nvPr/>
        </p:nvSpPr>
        <p:spPr>
          <a:xfrm>
            <a:off x="1666875" y="138462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8800" dirty="0">
                <a:latin typeface="Berlin Sans FB Demi" panose="020E0802020502020306" pitchFamily="34" charset="0"/>
              </a:rPr>
              <a:t>AI</a:t>
            </a:r>
          </a:p>
        </p:txBody>
      </p:sp>
      <p:sp>
        <p:nvSpPr>
          <p:cNvPr id="20" name="Untertitel 2">
            <a:extLst>
              <a:ext uri="{FF2B5EF4-FFF2-40B4-BE49-F238E27FC236}">
                <a16:creationId xmlns:a16="http://schemas.microsoft.com/office/drawing/2014/main" id="{9498A24B-DCE6-61B8-8A31-AD5111704B18}"/>
              </a:ext>
            </a:extLst>
          </p:cNvPr>
          <p:cNvSpPr txBox="1">
            <a:spLocks/>
          </p:cNvSpPr>
          <p:nvPr/>
        </p:nvSpPr>
        <p:spPr>
          <a:xfrm>
            <a:off x="1524000" y="3688091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b="1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ARTIFICIAL INTELLIGENCE</a:t>
            </a:r>
            <a:endParaRPr lang="de-CH" dirty="0">
              <a:solidFill>
                <a:srgbClr val="FF9966"/>
              </a:solidFill>
              <a:latin typeface="Franklin Gothic Demi Cond" panose="020B0706030402020204" pitchFamily="34" charset="0"/>
            </a:endParaRPr>
          </a:p>
        </p:txBody>
      </p:sp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7473241" y="-691441"/>
            <a:ext cx="8240881" cy="8240881"/>
          </a:xfrm>
          <a:prstGeom prst="rect">
            <a:avLst/>
          </a:prstGeom>
        </p:spPr>
      </p:pic>
      <p:sp>
        <p:nvSpPr>
          <p:cNvPr id="24" name="Titel 1">
            <a:extLst>
              <a:ext uri="{FF2B5EF4-FFF2-40B4-BE49-F238E27FC236}">
                <a16:creationId xmlns:a16="http://schemas.microsoft.com/office/drawing/2014/main" id="{1B0B6C4E-3619-EDFA-1ECE-E46852E3DD3C}"/>
              </a:ext>
            </a:extLst>
          </p:cNvPr>
          <p:cNvSpPr txBox="1">
            <a:spLocks/>
          </p:cNvSpPr>
          <p:nvPr/>
        </p:nvSpPr>
        <p:spPr>
          <a:xfrm>
            <a:off x="2777598" y="7071977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HISTORY</a:t>
            </a:r>
          </a:p>
        </p:txBody>
      </p:sp>
      <p:sp>
        <p:nvSpPr>
          <p:cNvPr id="25" name="Inhaltsplatzhalter 11">
            <a:extLst>
              <a:ext uri="{FF2B5EF4-FFF2-40B4-BE49-F238E27FC236}">
                <a16:creationId xmlns:a16="http://schemas.microsoft.com/office/drawing/2014/main" id="{FDBC4BB7-29F6-6C7A-8E33-3E183C28047E}"/>
              </a:ext>
            </a:extLst>
          </p:cNvPr>
          <p:cNvSpPr txBox="1">
            <a:spLocks/>
          </p:cNvSpPr>
          <p:nvPr/>
        </p:nvSpPr>
        <p:spPr>
          <a:xfrm>
            <a:off x="3404529" y="8411885"/>
            <a:ext cx="4905376" cy="5103961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9966"/>
                </a:solidFill>
              </a:rPr>
              <a:t>1936</a:t>
            </a:r>
            <a:r>
              <a:rPr lang="en-US" sz="2000" b="1" dirty="0"/>
              <a:t>, Turing machine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1956</a:t>
            </a:r>
            <a:r>
              <a:rPr lang="de-CH" sz="2000" b="1" dirty="0"/>
              <a:t>, AI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1972</a:t>
            </a:r>
            <a:r>
              <a:rPr lang="de-CH" sz="2000" b="1" dirty="0"/>
              <a:t>, AI </a:t>
            </a:r>
            <a:r>
              <a:rPr lang="de-CH" sz="2000" b="1" dirty="0" err="1"/>
              <a:t>enters</a:t>
            </a:r>
            <a:r>
              <a:rPr lang="de-CH" sz="2000" b="1" dirty="0"/>
              <a:t> </a:t>
            </a:r>
            <a:r>
              <a:rPr lang="de-CH" sz="2000" b="1" dirty="0" err="1"/>
              <a:t>medicine</a:t>
            </a: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1997</a:t>
            </a:r>
            <a:r>
              <a:rPr lang="de-CH" sz="2000" b="1" dirty="0"/>
              <a:t>, </a:t>
            </a:r>
            <a:r>
              <a:rPr lang="en-US" sz="2000" b="1" dirty="0"/>
              <a:t>Computer beats world chess champion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2011</a:t>
            </a:r>
            <a:r>
              <a:rPr lang="de-CH" sz="2000" b="1" dirty="0"/>
              <a:t>, AI </a:t>
            </a:r>
            <a:r>
              <a:rPr lang="de-CH" sz="2000" b="1" dirty="0" err="1"/>
              <a:t>reaches</a:t>
            </a:r>
            <a:r>
              <a:rPr lang="de-CH" sz="2000" b="1" dirty="0"/>
              <a:t> </a:t>
            </a:r>
            <a:r>
              <a:rPr lang="de-CH" sz="2000" b="1" dirty="0" err="1"/>
              <a:t>everyday</a:t>
            </a:r>
            <a:r>
              <a:rPr lang="de-CH" sz="2000" b="1" dirty="0"/>
              <a:t> </a:t>
            </a:r>
            <a:r>
              <a:rPr lang="de-CH" sz="2000" b="1" dirty="0" err="1"/>
              <a:t>life</a:t>
            </a: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</p:txBody>
      </p:sp>
      <p:pic>
        <p:nvPicPr>
          <p:cNvPr id="26" name="Grafik 25" descr="Ein Bild, das Person, tragen, Hut, schließen enthält.&#10;&#10;Automatisch generierte Beschreibung">
            <a:extLst>
              <a:ext uri="{FF2B5EF4-FFF2-40B4-BE49-F238E27FC236}">
                <a16:creationId xmlns:a16="http://schemas.microsoft.com/office/drawing/2014/main" id="{FFFAC1D3-6314-96ED-BD6A-FD65B2DD63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923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60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Person, tragen, Hut, schließen enthält.&#10;&#10;Automatisch generierte Beschreibung">
            <a:extLst>
              <a:ext uri="{FF2B5EF4-FFF2-40B4-BE49-F238E27FC236}">
                <a16:creationId xmlns:a16="http://schemas.microsoft.com/office/drawing/2014/main" id="{073CC74F-5B09-4A60-40EA-59566C834A5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16475" y="0"/>
            <a:ext cx="4692316" cy="6858000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F4556891-9826-B903-B57B-685678A53283}"/>
              </a:ext>
            </a:extLst>
          </p:cNvPr>
          <p:cNvSpPr txBox="1">
            <a:spLocks/>
          </p:cNvSpPr>
          <p:nvPr/>
        </p:nvSpPr>
        <p:spPr>
          <a:xfrm>
            <a:off x="3131559" y="612183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HISTORY</a:t>
            </a: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16B31064-FBD0-2835-75D8-40CE2CB8C86D}"/>
              </a:ext>
            </a:extLst>
          </p:cNvPr>
          <p:cNvSpPr txBox="1">
            <a:spLocks/>
          </p:cNvSpPr>
          <p:nvPr/>
        </p:nvSpPr>
        <p:spPr>
          <a:xfrm>
            <a:off x="3758490" y="1952091"/>
            <a:ext cx="4905376" cy="5103961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9966"/>
                </a:solidFill>
              </a:rPr>
              <a:t>1936</a:t>
            </a:r>
            <a:r>
              <a:rPr lang="en-US" sz="2000" b="1" dirty="0"/>
              <a:t>, Turing machine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1956</a:t>
            </a:r>
            <a:r>
              <a:rPr lang="de-CH" sz="2000" b="1" dirty="0"/>
              <a:t>, AI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1972</a:t>
            </a:r>
            <a:r>
              <a:rPr lang="de-CH" sz="2000" b="1" dirty="0"/>
              <a:t>, AI </a:t>
            </a:r>
            <a:r>
              <a:rPr lang="de-CH" sz="2000" b="1" dirty="0" err="1"/>
              <a:t>enters</a:t>
            </a:r>
            <a:r>
              <a:rPr lang="de-CH" sz="2000" b="1" dirty="0"/>
              <a:t> </a:t>
            </a:r>
            <a:r>
              <a:rPr lang="de-CH" sz="2000" b="1" dirty="0" err="1"/>
              <a:t>medicine</a:t>
            </a: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1997</a:t>
            </a:r>
            <a:r>
              <a:rPr lang="de-CH" sz="2000" b="1" dirty="0"/>
              <a:t>, </a:t>
            </a:r>
            <a:r>
              <a:rPr lang="en-US" sz="2000" b="1" dirty="0"/>
              <a:t>Computer beats world chess champion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2011</a:t>
            </a:r>
            <a:r>
              <a:rPr lang="de-CH" sz="2000" b="1" dirty="0"/>
              <a:t>, AI </a:t>
            </a:r>
            <a:r>
              <a:rPr lang="de-CH" sz="2000" b="1" dirty="0" err="1"/>
              <a:t>reaches</a:t>
            </a:r>
            <a:r>
              <a:rPr lang="de-CH" sz="2000" b="1" dirty="0"/>
              <a:t> </a:t>
            </a:r>
            <a:r>
              <a:rPr lang="de-CH" sz="2000" b="1" dirty="0" err="1"/>
              <a:t>everyday</a:t>
            </a:r>
            <a:r>
              <a:rPr lang="de-CH" sz="2000" b="1" dirty="0"/>
              <a:t> </a:t>
            </a:r>
            <a:r>
              <a:rPr lang="de-CH" sz="2000" b="1" dirty="0" err="1"/>
              <a:t>life</a:t>
            </a: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7D363FBA-1368-F428-B182-F24AC4C6D4C3}"/>
              </a:ext>
            </a:extLst>
          </p:cNvPr>
          <p:cNvSpPr txBox="1">
            <a:spLocks/>
          </p:cNvSpPr>
          <p:nvPr/>
        </p:nvSpPr>
        <p:spPr>
          <a:xfrm>
            <a:off x="10086975" y="1274965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8800" dirty="0">
                <a:latin typeface="Berlin Sans FB Demi" panose="020E0802020502020306" pitchFamily="34" charset="0"/>
              </a:rPr>
              <a:t>AI</a:t>
            </a:r>
          </a:p>
        </p:txBody>
      </p:sp>
      <p:sp>
        <p:nvSpPr>
          <p:cNvPr id="20" name="Untertitel 2">
            <a:extLst>
              <a:ext uri="{FF2B5EF4-FFF2-40B4-BE49-F238E27FC236}">
                <a16:creationId xmlns:a16="http://schemas.microsoft.com/office/drawing/2014/main" id="{9498A24B-DCE6-61B8-8A31-AD5111704B18}"/>
              </a:ext>
            </a:extLst>
          </p:cNvPr>
          <p:cNvSpPr txBox="1">
            <a:spLocks/>
          </p:cNvSpPr>
          <p:nvPr/>
        </p:nvSpPr>
        <p:spPr>
          <a:xfrm>
            <a:off x="9944100" y="357842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b="1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ARTIFICIAL INTELLIGENCE</a:t>
            </a:r>
            <a:endParaRPr lang="de-CH" dirty="0">
              <a:solidFill>
                <a:srgbClr val="FF9966"/>
              </a:solidFill>
              <a:latin typeface="Franklin Gothic Demi Cond" panose="020B0706030402020204" pitchFamily="34" charset="0"/>
            </a:endParaRPr>
          </a:p>
        </p:txBody>
      </p:sp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4482391" y="-691441"/>
            <a:ext cx="8240881" cy="8240881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C1C2C776-9B9D-A5C7-AA92-25C79FBB22CD}"/>
              </a:ext>
            </a:extLst>
          </p:cNvPr>
          <p:cNvSpPr txBox="1">
            <a:spLocks/>
          </p:cNvSpPr>
          <p:nvPr/>
        </p:nvSpPr>
        <p:spPr>
          <a:xfrm>
            <a:off x="2756392" y="-3904972"/>
            <a:ext cx="8240881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AI / MACHINE LEARNING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B268CA1-E13B-14BF-115A-BBC1D141F850}"/>
              </a:ext>
            </a:extLst>
          </p:cNvPr>
          <p:cNvSpPr txBox="1"/>
          <p:nvPr/>
        </p:nvSpPr>
        <p:spPr>
          <a:xfrm>
            <a:off x="3870210" y="-1927876"/>
            <a:ext cx="5917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Teaching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Feeding Data</a:t>
            </a:r>
          </a:p>
          <a:p>
            <a:endParaRPr lang="de-CH" sz="2000" b="1" dirty="0"/>
          </a:p>
        </p:txBody>
      </p:sp>
    </p:spTree>
    <p:extLst>
      <p:ext uri="{BB962C8B-B14F-4D97-AF65-F5344CB8AC3E}">
        <p14:creationId xmlns:p14="http://schemas.microsoft.com/office/powerpoint/2010/main" val="155900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-4482391" y="-697694"/>
            <a:ext cx="8240881" cy="8240881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F4556891-9826-B903-B57B-685678A53283}"/>
              </a:ext>
            </a:extLst>
          </p:cNvPr>
          <p:cNvSpPr txBox="1">
            <a:spLocks/>
          </p:cNvSpPr>
          <p:nvPr/>
        </p:nvSpPr>
        <p:spPr>
          <a:xfrm>
            <a:off x="3131559" y="6858000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HISTORY</a:t>
            </a: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16B31064-FBD0-2835-75D8-40CE2CB8C86D}"/>
              </a:ext>
            </a:extLst>
          </p:cNvPr>
          <p:cNvSpPr txBox="1">
            <a:spLocks/>
          </p:cNvSpPr>
          <p:nvPr/>
        </p:nvSpPr>
        <p:spPr>
          <a:xfrm>
            <a:off x="3758490" y="8197908"/>
            <a:ext cx="4905376" cy="5103961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9966"/>
                </a:solidFill>
              </a:rPr>
              <a:t>1936</a:t>
            </a:r>
            <a:r>
              <a:rPr lang="en-US" sz="2000" b="1" dirty="0"/>
              <a:t>, Turing machine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1956</a:t>
            </a:r>
            <a:r>
              <a:rPr lang="de-CH" sz="2000" b="1" dirty="0"/>
              <a:t>, AI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1972</a:t>
            </a:r>
            <a:r>
              <a:rPr lang="de-CH" sz="2000" b="1" dirty="0"/>
              <a:t>, AI </a:t>
            </a:r>
            <a:r>
              <a:rPr lang="de-CH" sz="2000" b="1" dirty="0" err="1"/>
              <a:t>enters</a:t>
            </a:r>
            <a:r>
              <a:rPr lang="de-CH" sz="2000" b="1" dirty="0"/>
              <a:t> </a:t>
            </a:r>
            <a:r>
              <a:rPr lang="de-CH" sz="2000" b="1" dirty="0" err="1"/>
              <a:t>medicine</a:t>
            </a: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1997</a:t>
            </a:r>
            <a:r>
              <a:rPr lang="de-CH" sz="2000" b="1" dirty="0"/>
              <a:t>, </a:t>
            </a:r>
            <a:r>
              <a:rPr lang="en-US" sz="2000" b="1" dirty="0"/>
              <a:t>Computer beats world chess champion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CH" sz="2000" b="1" dirty="0">
                <a:solidFill>
                  <a:srgbClr val="FF9966"/>
                </a:solidFill>
              </a:rPr>
              <a:t>2011</a:t>
            </a:r>
            <a:r>
              <a:rPr lang="de-CH" sz="2000" b="1" dirty="0"/>
              <a:t>, AI </a:t>
            </a:r>
            <a:r>
              <a:rPr lang="de-CH" sz="2000" b="1" dirty="0" err="1"/>
              <a:t>reaches</a:t>
            </a:r>
            <a:r>
              <a:rPr lang="de-CH" sz="2000" b="1" dirty="0"/>
              <a:t> </a:t>
            </a:r>
            <a:r>
              <a:rPr lang="de-CH" sz="2000" b="1" dirty="0" err="1"/>
              <a:t>everyday</a:t>
            </a:r>
            <a:r>
              <a:rPr lang="de-CH" sz="2000" b="1" dirty="0"/>
              <a:t> </a:t>
            </a:r>
            <a:r>
              <a:rPr lang="de-CH" sz="2000" b="1" dirty="0" err="1"/>
              <a:t>life</a:t>
            </a: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CH" sz="20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48FCC88-98EB-319C-4527-EA078A22B374}"/>
              </a:ext>
            </a:extLst>
          </p:cNvPr>
          <p:cNvSpPr txBox="1">
            <a:spLocks/>
          </p:cNvSpPr>
          <p:nvPr/>
        </p:nvSpPr>
        <p:spPr>
          <a:xfrm>
            <a:off x="2756392" y="1191515"/>
            <a:ext cx="8240881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AI / MACHINE LEARNING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7898EAA-E871-61DD-6CF2-720AD56755B0}"/>
              </a:ext>
            </a:extLst>
          </p:cNvPr>
          <p:cNvSpPr txBox="1"/>
          <p:nvPr/>
        </p:nvSpPr>
        <p:spPr>
          <a:xfrm>
            <a:off x="3870210" y="3168611"/>
            <a:ext cx="59175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Teaching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Feeding Data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130FE8E8-08F8-CE1C-638E-FC5180AC46C6}"/>
              </a:ext>
            </a:extLst>
          </p:cNvPr>
          <p:cNvGrpSpPr/>
          <p:nvPr/>
        </p:nvGrpSpPr>
        <p:grpSpPr>
          <a:xfrm>
            <a:off x="2890838" y="-1347882"/>
            <a:ext cx="152400" cy="990599"/>
            <a:chOff x="2914650" y="2782669"/>
            <a:chExt cx="152400" cy="990599"/>
          </a:xfrm>
          <a:solidFill>
            <a:srgbClr val="FF9966"/>
          </a:solidFill>
        </p:grpSpPr>
        <p:sp>
          <p:nvSpPr>
            <p:cNvPr id="22" name="Ellipse 21">
              <a:extLst>
                <a:ext uri="{FF2B5EF4-FFF2-40B4-BE49-F238E27FC236}">
                  <a16:creationId xmlns:a16="http://schemas.microsoft.com/office/drawing/2014/main" id="{5E6C0F79-04F5-DFE3-3124-559FCDBD6246}"/>
                </a:ext>
              </a:extLst>
            </p:cNvPr>
            <p:cNvSpPr/>
            <p:nvPr/>
          </p:nvSpPr>
          <p:spPr>
            <a:xfrm>
              <a:off x="2914650" y="2782669"/>
              <a:ext cx="152400" cy="151031"/>
            </a:xfrm>
            <a:prstGeom prst="ellipse">
              <a:avLst/>
            </a:prstGeom>
            <a:solidFill>
              <a:srgbClr val="8A2E00"/>
            </a:solidFill>
            <a:ln>
              <a:solidFill>
                <a:srgbClr val="8A2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3" name="Ellipse 22">
              <a:extLst>
                <a:ext uri="{FF2B5EF4-FFF2-40B4-BE49-F238E27FC236}">
                  <a16:creationId xmlns:a16="http://schemas.microsoft.com/office/drawing/2014/main" id="{D3DF2CC3-346B-CB9F-B40B-2D697A235DE8}"/>
                </a:ext>
              </a:extLst>
            </p:cNvPr>
            <p:cNvSpPr/>
            <p:nvPr/>
          </p:nvSpPr>
          <p:spPr>
            <a:xfrm>
              <a:off x="2914650" y="3202453"/>
              <a:ext cx="152400" cy="151031"/>
            </a:xfrm>
            <a:prstGeom prst="ellipse">
              <a:avLst/>
            </a:prstGeom>
            <a:grpFill/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4" name="Ellipse 23">
              <a:extLst>
                <a:ext uri="{FF2B5EF4-FFF2-40B4-BE49-F238E27FC236}">
                  <a16:creationId xmlns:a16="http://schemas.microsoft.com/office/drawing/2014/main" id="{72803A07-7991-FDE3-EC6B-088C1DD19231}"/>
                </a:ext>
              </a:extLst>
            </p:cNvPr>
            <p:cNvSpPr/>
            <p:nvPr/>
          </p:nvSpPr>
          <p:spPr>
            <a:xfrm>
              <a:off x="2914650" y="3622237"/>
              <a:ext cx="152400" cy="151031"/>
            </a:xfrm>
            <a:prstGeom prst="ellipse">
              <a:avLst/>
            </a:prstGeom>
            <a:grpFill/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4" name="Titel 1">
            <a:extLst>
              <a:ext uri="{FF2B5EF4-FFF2-40B4-BE49-F238E27FC236}">
                <a16:creationId xmlns:a16="http://schemas.microsoft.com/office/drawing/2014/main" id="{D875F18D-232E-0FC4-8B87-BF3C46462215}"/>
              </a:ext>
            </a:extLst>
          </p:cNvPr>
          <p:cNvSpPr txBox="1">
            <a:spLocks/>
          </p:cNvSpPr>
          <p:nvPr/>
        </p:nvSpPr>
        <p:spPr>
          <a:xfrm>
            <a:off x="3234948" y="-3716300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IMAGE AIs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C561150-B27B-86E8-14E3-8BA307DB600C}"/>
              </a:ext>
            </a:extLst>
          </p:cNvPr>
          <p:cNvSpPr txBox="1"/>
          <p:nvPr/>
        </p:nvSpPr>
        <p:spPr>
          <a:xfrm>
            <a:off x="4126710" y="-2357420"/>
            <a:ext cx="6423437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Feeding image and text pairs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Being able to label images with text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Interpret human words into images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5545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-4482391" y="-691441"/>
            <a:ext cx="8240881" cy="8240881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16B754FE-80A4-D098-3AE3-241FD4520AAC}"/>
              </a:ext>
            </a:extLst>
          </p:cNvPr>
          <p:cNvSpPr txBox="1">
            <a:spLocks/>
          </p:cNvSpPr>
          <p:nvPr/>
        </p:nvSpPr>
        <p:spPr>
          <a:xfrm>
            <a:off x="3234948" y="1423789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IMAGE AIs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40E8A28-ACFE-BC87-4360-A70A989A1F89}"/>
              </a:ext>
            </a:extLst>
          </p:cNvPr>
          <p:cNvSpPr txBox="1"/>
          <p:nvPr/>
        </p:nvSpPr>
        <p:spPr>
          <a:xfrm>
            <a:off x="4126710" y="2782669"/>
            <a:ext cx="6423437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Feeding image and text pairs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Being able to label images with text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Interpret human words into images</a:t>
            </a:r>
          </a:p>
          <a:p>
            <a:endParaRPr lang="de-CH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42B8B87-23A9-BB16-56F7-0FC6032C20B4}"/>
              </a:ext>
            </a:extLst>
          </p:cNvPr>
          <p:cNvGrpSpPr/>
          <p:nvPr/>
        </p:nvGrpSpPr>
        <p:grpSpPr>
          <a:xfrm>
            <a:off x="2890838" y="2927448"/>
            <a:ext cx="152400" cy="990599"/>
            <a:chOff x="2914650" y="2782669"/>
            <a:chExt cx="152400" cy="990599"/>
          </a:xfrm>
          <a:solidFill>
            <a:srgbClr val="FF9966"/>
          </a:solidFill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9C700A16-C32F-87B9-827D-CC8A38520211}"/>
                </a:ext>
              </a:extLst>
            </p:cNvPr>
            <p:cNvSpPr/>
            <p:nvPr/>
          </p:nvSpPr>
          <p:spPr>
            <a:xfrm>
              <a:off x="2914650" y="2782669"/>
              <a:ext cx="152400" cy="151031"/>
            </a:xfrm>
            <a:prstGeom prst="ellipse">
              <a:avLst/>
            </a:prstGeom>
            <a:solidFill>
              <a:srgbClr val="8A2E00"/>
            </a:solidFill>
            <a:ln>
              <a:solidFill>
                <a:srgbClr val="8A2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458290B7-483E-188F-6271-3486AFE60CB8}"/>
                </a:ext>
              </a:extLst>
            </p:cNvPr>
            <p:cNvSpPr/>
            <p:nvPr/>
          </p:nvSpPr>
          <p:spPr>
            <a:xfrm>
              <a:off x="2914650" y="3202453"/>
              <a:ext cx="152400" cy="151031"/>
            </a:xfrm>
            <a:prstGeom prst="ellipse">
              <a:avLst/>
            </a:prstGeom>
            <a:grpFill/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08022AC-2F07-D183-55D9-E7CEFCE8DE9D}"/>
                </a:ext>
              </a:extLst>
            </p:cNvPr>
            <p:cNvSpPr/>
            <p:nvPr/>
          </p:nvSpPr>
          <p:spPr>
            <a:xfrm>
              <a:off x="2914650" y="3622237"/>
              <a:ext cx="152400" cy="151031"/>
            </a:xfrm>
            <a:prstGeom prst="ellipse">
              <a:avLst/>
            </a:prstGeom>
            <a:grpFill/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7DE2B6A8-895C-EF79-E63A-723B41C4CF32}"/>
              </a:ext>
            </a:extLst>
          </p:cNvPr>
          <p:cNvSpPr txBox="1">
            <a:spLocks/>
          </p:cNvSpPr>
          <p:nvPr/>
        </p:nvSpPr>
        <p:spPr>
          <a:xfrm>
            <a:off x="2756392" y="7549440"/>
            <a:ext cx="8240881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AI / MACHINE LEARNING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1B7EFFC-50DE-5802-116F-77CB6508B5E5}"/>
              </a:ext>
            </a:extLst>
          </p:cNvPr>
          <p:cNvSpPr txBox="1"/>
          <p:nvPr/>
        </p:nvSpPr>
        <p:spPr>
          <a:xfrm>
            <a:off x="3870210" y="9526536"/>
            <a:ext cx="59175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Teaching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Feeding Data</a:t>
            </a:r>
          </a:p>
        </p:txBody>
      </p:sp>
    </p:spTree>
    <p:extLst>
      <p:ext uri="{BB962C8B-B14F-4D97-AF65-F5344CB8AC3E}">
        <p14:creationId xmlns:p14="http://schemas.microsoft.com/office/powerpoint/2010/main" val="4155499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-4482391" y="-691441"/>
            <a:ext cx="8240881" cy="8240881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16B754FE-80A4-D098-3AE3-241FD4520AAC}"/>
              </a:ext>
            </a:extLst>
          </p:cNvPr>
          <p:cNvSpPr txBox="1">
            <a:spLocks/>
          </p:cNvSpPr>
          <p:nvPr/>
        </p:nvSpPr>
        <p:spPr>
          <a:xfrm>
            <a:off x="3234948" y="1423789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IMAGE AIs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42B8B87-23A9-BB16-56F7-0FC6032C20B4}"/>
              </a:ext>
            </a:extLst>
          </p:cNvPr>
          <p:cNvGrpSpPr/>
          <p:nvPr/>
        </p:nvGrpSpPr>
        <p:grpSpPr>
          <a:xfrm>
            <a:off x="2890838" y="2927448"/>
            <a:ext cx="152400" cy="990599"/>
            <a:chOff x="2914650" y="2782669"/>
            <a:chExt cx="152400" cy="990599"/>
          </a:xfrm>
          <a:solidFill>
            <a:srgbClr val="FF9966"/>
          </a:solidFill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9C700A16-C32F-87B9-827D-CC8A38520211}"/>
                </a:ext>
              </a:extLst>
            </p:cNvPr>
            <p:cNvSpPr/>
            <p:nvPr/>
          </p:nvSpPr>
          <p:spPr>
            <a:xfrm>
              <a:off x="2914650" y="2782669"/>
              <a:ext cx="152400" cy="151031"/>
            </a:xfrm>
            <a:prstGeom prst="ellipse">
              <a:avLst/>
            </a:prstGeom>
            <a:solidFill>
              <a:srgbClr val="FF9966"/>
            </a:solidFill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458290B7-483E-188F-6271-3486AFE60CB8}"/>
                </a:ext>
              </a:extLst>
            </p:cNvPr>
            <p:cNvSpPr/>
            <p:nvPr/>
          </p:nvSpPr>
          <p:spPr>
            <a:xfrm>
              <a:off x="2914650" y="3202453"/>
              <a:ext cx="152400" cy="151031"/>
            </a:xfrm>
            <a:prstGeom prst="ellipse">
              <a:avLst/>
            </a:prstGeom>
            <a:solidFill>
              <a:srgbClr val="8A2E00"/>
            </a:solidFill>
            <a:ln>
              <a:solidFill>
                <a:srgbClr val="8A2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08022AC-2F07-D183-55D9-E7CEFCE8DE9D}"/>
                </a:ext>
              </a:extLst>
            </p:cNvPr>
            <p:cNvSpPr/>
            <p:nvPr/>
          </p:nvSpPr>
          <p:spPr>
            <a:xfrm>
              <a:off x="2914650" y="3622237"/>
              <a:ext cx="152400" cy="151031"/>
            </a:xfrm>
            <a:prstGeom prst="ellipse">
              <a:avLst/>
            </a:prstGeom>
            <a:grpFill/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96E5E8AE-5EBC-75ED-4796-FA30D4414ACE}"/>
              </a:ext>
            </a:extLst>
          </p:cNvPr>
          <p:cNvSpPr txBox="1"/>
          <p:nvPr/>
        </p:nvSpPr>
        <p:spPr>
          <a:xfrm>
            <a:off x="4267799" y="2802819"/>
            <a:ext cx="6423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CH" sz="2000" b="1" dirty="0">
                <a:solidFill>
                  <a:srgbClr val="FF9966"/>
                </a:solidFill>
              </a:rPr>
              <a:t>PROMPT: </a:t>
            </a:r>
          </a:p>
          <a:p>
            <a:r>
              <a:rPr lang="en-US" sz="2000" b="1" dirty="0"/>
              <a:t>boy running through slums:</a:t>
            </a:r>
            <a:endParaRPr lang="de-CH" sz="2000" b="1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B55AEE92-1F49-9B72-307E-C5DCB9770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202" y="1693428"/>
            <a:ext cx="2492265" cy="3634553"/>
          </a:xfrm>
          <a:prstGeom prst="rect">
            <a:avLst/>
          </a:prstGeom>
          <a:noFill/>
          <a:ln w="76200">
            <a:solidFill>
              <a:srgbClr val="5B6671"/>
            </a:solidFill>
          </a:ln>
          <a:effectLst>
            <a:glow rad="63500">
              <a:srgbClr val="5B6671">
                <a:alpha val="4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486342F-AAAF-C902-5644-5C9C47229426}"/>
              </a:ext>
            </a:extLst>
          </p:cNvPr>
          <p:cNvSpPr txBox="1">
            <a:spLocks/>
          </p:cNvSpPr>
          <p:nvPr/>
        </p:nvSpPr>
        <p:spPr>
          <a:xfrm>
            <a:off x="3234948" y="7549440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 err="1">
                <a:solidFill>
                  <a:srgbClr val="FF9966"/>
                </a:solidFill>
                <a:latin typeface="Franklin Gothic Demi Cond" panose="020B0706030402020204" pitchFamily="34" charset="0"/>
              </a:rPr>
              <a:t>GOOGLE’s</a:t>
            </a:r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 AIs</a:t>
            </a:r>
          </a:p>
        </p:txBody>
      </p:sp>
      <p:sp>
        <p:nvSpPr>
          <p:cNvPr id="3" name="Textfeld 1">
            <a:extLst>
              <a:ext uri="{FF2B5EF4-FFF2-40B4-BE49-F238E27FC236}">
                <a16:creationId xmlns:a16="http://schemas.microsoft.com/office/drawing/2014/main" id="{38D341E6-B4F9-DF75-0AEC-FD3689073829}"/>
              </a:ext>
            </a:extLst>
          </p:cNvPr>
          <p:cNvSpPr txBox="1"/>
          <p:nvPr/>
        </p:nvSpPr>
        <p:spPr>
          <a:xfrm>
            <a:off x="4267799" y="8965402"/>
            <a:ext cx="642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Text to Video AI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Robot Butler AI</a:t>
            </a:r>
            <a:endParaRPr lang="de-CH" sz="2000" b="1" dirty="0">
              <a:solidFill>
                <a:srgbClr val="FF9966"/>
              </a:solidFill>
            </a:endParaRPr>
          </a:p>
        </p:txBody>
      </p:sp>
      <p:pic>
        <p:nvPicPr>
          <p:cNvPr id="5" name="Picture 4" descr="A picture containing text, automaton&#10;&#10;Description automatically generated">
            <a:extLst>
              <a:ext uri="{FF2B5EF4-FFF2-40B4-BE49-F238E27FC236}">
                <a16:creationId xmlns:a16="http://schemas.microsoft.com/office/drawing/2014/main" id="{0E63AB8E-E933-0B7E-3290-1976AC86EC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838" y="10658464"/>
            <a:ext cx="3848100" cy="2164556"/>
          </a:xfrm>
          <a:prstGeom prst="rect">
            <a:avLst/>
          </a:prstGeom>
        </p:spPr>
      </p:pic>
      <p:pic>
        <p:nvPicPr>
          <p:cNvPr id="10" name="Picture 9" descr="A picture containing wall, indoor">
            <a:extLst>
              <a:ext uri="{FF2B5EF4-FFF2-40B4-BE49-F238E27FC236}">
                <a16:creationId xmlns:a16="http://schemas.microsoft.com/office/drawing/2014/main" id="{BC50D19D-2CC7-C68D-A894-F56B66A68B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374" y="9128614"/>
            <a:ext cx="4067175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41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-4482391" y="-691441"/>
            <a:ext cx="8240881" cy="8240881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16B754FE-80A4-D098-3AE3-241FD4520AAC}"/>
              </a:ext>
            </a:extLst>
          </p:cNvPr>
          <p:cNvSpPr txBox="1">
            <a:spLocks/>
          </p:cNvSpPr>
          <p:nvPr/>
        </p:nvSpPr>
        <p:spPr>
          <a:xfrm>
            <a:off x="3234948" y="1423789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GOOGLE’s AIs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42B8B87-23A9-BB16-56F7-0FC6032C20B4}"/>
              </a:ext>
            </a:extLst>
          </p:cNvPr>
          <p:cNvGrpSpPr/>
          <p:nvPr/>
        </p:nvGrpSpPr>
        <p:grpSpPr>
          <a:xfrm>
            <a:off x="2890838" y="2927448"/>
            <a:ext cx="152400" cy="990599"/>
            <a:chOff x="2914650" y="2782669"/>
            <a:chExt cx="152400" cy="990599"/>
          </a:xfrm>
          <a:solidFill>
            <a:srgbClr val="FF9966"/>
          </a:solidFill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9C700A16-C32F-87B9-827D-CC8A38520211}"/>
                </a:ext>
              </a:extLst>
            </p:cNvPr>
            <p:cNvSpPr/>
            <p:nvPr/>
          </p:nvSpPr>
          <p:spPr>
            <a:xfrm>
              <a:off x="2914650" y="2782669"/>
              <a:ext cx="152400" cy="151031"/>
            </a:xfrm>
            <a:prstGeom prst="ellipse">
              <a:avLst/>
            </a:prstGeom>
            <a:solidFill>
              <a:srgbClr val="FF9966"/>
            </a:solidFill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458290B7-483E-188F-6271-3486AFE60CB8}"/>
                </a:ext>
              </a:extLst>
            </p:cNvPr>
            <p:cNvSpPr/>
            <p:nvPr/>
          </p:nvSpPr>
          <p:spPr>
            <a:xfrm>
              <a:off x="2914650" y="3202453"/>
              <a:ext cx="152400" cy="151031"/>
            </a:xfrm>
            <a:prstGeom prst="ellipse">
              <a:avLst/>
            </a:prstGeom>
            <a:solidFill>
              <a:srgbClr val="FF9966"/>
            </a:solidFill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08022AC-2F07-D183-55D9-E7CEFCE8DE9D}"/>
                </a:ext>
              </a:extLst>
            </p:cNvPr>
            <p:cNvSpPr/>
            <p:nvPr/>
          </p:nvSpPr>
          <p:spPr>
            <a:xfrm>
              <a:off x="2914650" y="3622237"/>
              <a:ext cx="152400" cy="151031"/>
            </a:xfrm>
            <a:prstGeom prst="ellipse">
              <a:avLst/>
            </a:prstGeom>
            <a:solidFill>
              <a:srgbClr val="8A2E00"/>
            </a:solidFill>
            <a:ln>
              <a:solidFill>
                <a:srgbClr val="8A2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D7A05064-1F62-D0D2-3F5C-6FC6D6C6759D}"/>
              </a:ext>
            </a:extLst>
          </p:cNvPr>
          <p:cNvSpPr txBox="1"/>
          <p:nvPr/>
        </p:nvSpPr>
        <p:spPr>
          <a:xfrm>
            <a:off x="4267799" y="2839751"/>
            <a:ext cx="642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Text to Video AI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Robot Butler AI</a:t>
            </a:r>
            <a:endParaRPr lang="de-CH" sz="2000" b="1" dirty="0">
              <a:solidFill>
                <a:srgbClr val="FF9966"/>
              </a:solidFill>
            </a:endParaRPr>
          </a:p>
        </p:txBody>
      </p:sp>
      <p:pic>
        <p:nvPicPr>
          <p:cNvPr id="16" name="Picture 15" descr="A picture containing text, automaton&#10;&#10;Description automatically generated">
            <a:extLst>
              <a:ext uri="{FF2B5EF4-FFF2-40B4-BE49-F238E27FC236}">
                <a16:creationId xmlns:a16="http://schemas.microsoft.com/office/drawing/2014/main" id="{32B2DF90-8A54-5071-0FC9-28368E83B7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838" y="4532813"/>
            <a:ext cx="3848100" cy="2164556"/>
          </a:xfrm>
          <a:prstGeom prst="rect">
            <a:avLst/>
          </a:prstGeom>
        </p:spPr>
      </p:pic>
      <p:pic>
        <p:nvPicPr>
          <p:cNvPr id="19" name="Picture 18" descr="A picture containing wall, indoor">
            <a:extLst>
              <a:ext uri="{FF2B5EF4-FFF2-40B4-BE49-F238E27FC236}">
                <a16:creationId xmlns:a16="http://schemas.microsoft.com/office/drawing/2014/main" id="{AB3B07D1-8527-483D-D197-53FD546DF7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374" y="3002963"/>
            <a:ext cx="4067175" cy="24384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2647A1DD-A8B5-DF9C-DD3D-DAD5415C0D29}"/>
              </a:ext>
            </a:extLst>
          </p:cNvPr>
          <p:cNvSpPr txBox="1">
            <a:spLocks/>
          </p:cNvSpPr>
          <p:nvPr/>
        </p:nvSpPr>
        <p:spPr>
          <a:xfrm>
            <a:off x="3497431" y="-6279298"/>
            <a:ext cx="6644014" cy="10041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OTHER AIs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1125805E-73C8-AE7D-8673-56D8827FF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549" y="-5305027"/>
            <a:ext cx="4480000" cy="2520000"/>
          </a:xfrm>
          <a:prstGeom prst="rect">
            <a:avLst/>
          </a:prstGeom>
          <a:noFill/>
          <a:effectLst>
            <a:glow rad="101600">
              <a:srgbClr val="D9D9D9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>
            <a:extLst>
              <a:ext uri="{FF2B5EF4-FFF2-40B4-BE49-F238E27FC236}">
                <a16:creationId xmlns:a16="http://schemas.microsoft.com/office/drawing/2014/main" id="{676366AA-EBFC-D07A-9F75-C365CDD5A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986" y="-5310820"/>
            <a:ext cx="4480000" cy="2520000"/>
          </a:xfrm>
          <a:prstGeom prst="rect">
            <a:avLst/>
          </a:prstGeom>
          <a:noFill/>
          <a:effectLst>
            <a:glow rad="101600">
              <a:srgbClr val="D9D9D9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0">
            <a:extLst>
              <a:ext uri="{FF2B5EF4-FFF2-40B4-BE49-F238E27FC236}">
                <a16:creationId xmlns:a16="http://schemas.microsoft.com/office/drawing/2014/main" id="{85E95803-5335-82AE-88FD-01D29D513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549" y="-2715871"/>
            <a:ext cx="4480000" cy="2520000"/>
          </a:xfrm>
          <a:prstGeom prst="rect">
            <a:avLst/>
          </a:prstGeom>
          <a:noFill/>
          <a:effectLst>
            <a:glow rad="101600">
              <a:srgbClr val="D9D9D9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2">
            <a:extLst>
              <a:ext uri="{FF2B5EF4-FFF2-40B4-BE49-F238E27FC236}">
                <a16:creationId xmlns:a16="http://schemas.microsoft.com/office/drawing/2014/main" id="{7BA8C61D-D8C8-AEC7-D831-9DF4A627A3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" r="2778"/>
          <a:stretch/>
        </p:blipFill>
        <p:spPr bwMode="auto">
          <a:xfrm>
            <a:off x="2890838" y="-2717432"/>
            <a:ext cx="4474148" cy="2520000"/>
          </a:xfrm>
          <a:prstGeom prst="rect">
            <a:avLst/>
          </a:prstGeom>
          <a:noFill/>
          <a:effectLst>
            <a:glow rad="101600">
              <a:srgbClr val="D9D9D9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el 1">
            <a:extLst>
              <a:ext uri="{FF2B5EF4-FFF2-40B4-BE49-F238E27FC236}">
                <a16:creationId xmlns:a16="http://schemas.microsoft.com/office/drawing/2014/main" id="{A08E7233-C245-4870-3C17-A9E1F37C50EF}"/>
              </a:ext>
            </a:extLst>
          </p:cNvPr>
          <p:cNvSpPr txBox="1">
            <a:spLocks/>
          </p:cNvSpPr>
          <p:nvPr/>
        </p:nvSpPr>
        <p:spPr>
          <a:xfrm>
            <a:off x="3234948" y="-4669022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IMAGE AIs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63E3B1E-0FFC-1397-50F1-3A838ADB5988}"/>
              </a:ext>
            </a:extLst>
          </p:cNvPr>
          <p:cNvSpPr txBox="1"/>
          <p:nvPr/>
        </p:nvSpPr>
        <p:spPr>
          <a:xfrm>
            <a:off x="4267799" y="-3289992"/>
            <a:ext cx="6423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de-CH" sz="2000" b="1" dirty="0">
                <a:solidFill>
                  <a:srgbClr val="FF9966"/>
                </a:solidFill>
              </a:rPr>
              <a:t>PROMPT: </a:t>
            </a:r>
          </a:p>
          <a:p>
            <a:r>
              <a:rPr lang="en-US" sz="2000" b="1" dirty="0"/>
              <a:t>boy running through slums:</a:t>
            </a:r>
            <a:endParaRPr lang="de-CH" sz="2000" b="1" dirty="0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289C6D2D-FEDD-868E-DFE7-2A38BCEE2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202" y="-4399383"/>
            <a:ext cx="2492265" cy="3634553"/>
          </a:xfrm>
          <a:prstGeom prst="rect">
            <a:avLst/>
          </a:prstGeom>
          <a:noFill/>
          <a:ln w="76200">
            <a:solidFill>
              <a:srgbClr val="5B6671"/>
            </a:solidFill>
          </a:ln>
          <a:effectLst>
            <a:glow rad="63500">
              <a:srgbClr val="5B6671">
                <a:alpha val="4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3968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-4482391" y="-691441"/>
            <a:ext cx="8240881" cy="8240881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942B8B87-23A9-BB16-56F7-0FC6032C20B4}"/>
              </a:ext>
            </a:extLst>
          </p:cNvPr>
          <p:cNvGrpSpPr/>
          <p:nvPr/>
        </p:nvGrpSpPr>
        <p:grpSpPr>
          <a:xfrm>
            <a:off x="2890838" y="8390317"/>
            <a:ext cx="152400" cy="990599"/>
            <a:chOff x="2914650" y="2782669"/>
            <a:chExt cx="152400" cy="990599"/>
          </a:xfrm>
          <a:solidFill>
            <a:srgbClr val="FF9966"/>
          </a:solidFill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9C700A16-C32F-87B9-827D-CC8A38520211}"/>
                </a:ext>
              </a:extLst>
            </p:cNvPr>
            <p:cNvSpPr/>
            <p:nvPr/>
          </p:nvSpPr>
          <p:spPr>
            <a:xfrm>
              <a:off x="2914650" y="2782669"/>
              <a:ext cx="152400" cy="151031"/>
            </a:xfrm>
            <a:prstGeom prst="ellipse">
              <a:avLst/>
            </a:prstGeom>
            <a:solidFill>
              <a:srgbClr val="FF9966"/>
            </a:solidFill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458290B7-483E-188F-6271-3486AFE60CB8}"/>
                </a:ext>
              </a:extLst>
            </p:cNvPr>
            <p:cNvSpPr/>
            <p:nvPr/>
          </p:nvSpPr>
          <p:spPr>
            <a:xfrm>
              <a:off x="2914650" y="3202453"/>
              <a:ext cx="152400" cy="151031"/>
            </a:xfrm>
            <a:prstGeom prst="ellipse">
              <a:avLst/>
            </a:prstGeom>
            <a:solidFill>
              <a:srgbClr val="FF9966"/>
            </a:solidFill>
            <a:ln>
              <a:solidFill>
                <a:srgbClr val="FF9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08022AC-2F07-D183-55D9-E7CEFCE8DE9D}"/>
                </a:ext>
              </a:extLst>
            </p:cNvPr>
            <p:cNvSpPr/>
            <p:nvPr/>
          </p:nvSpPr>
          <p:spPr>
            <a:xfrm>
              <a:off x="2914650" y="3622237"/>
              <a:ext cx="152400" cy="151031"/>
            </a:xfrm>
            <a:prstGeom prst="ellipse">
              <a:avLst/>
            </a:prstGeom>
            <a:solidFill>
              <a:srgbClr val="8A2E00"/>
            </a:solidFill>
            <a:ln>
              <a:solidFill>
                <a:srgbClr val="8A2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</p:grpSp>
      <p:sp>
        <p:nvSpPr>
          <p:cNvPr id="19" name="Titel 1">
            <a:extLst>
              <a:ext uri="{FF2B5EF4-FFF2-40B4-BE49-F238E27FC236}">
                <a16:creationId xmlns:a16="http://schemas.microsoft.com/office/drawing/2014/main" id="{E2A0F5BC-084D-C6AE-61C3-F807726554C5}"/>
              </a:ext>
            </a:extLst>
          </p:cNvPr>
          <p:cNvSpPr txBox="1">
            <a:spLocks/>
          </p:cNvSpPr>
          <p:nvPr/>
        </p:nvSpPr>
        <p:spPr>
          <a:xfrm>
            <a:off x="3497431" y="152164"/>
            <a:ext cx="6644014" cy="10041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OTHER AIs</a:t>
            </a:r>
          </a:p>
        </p:txBody>
      </p:sp>
      <p:sp>
        <p:nvSpPr>
          <p:cNvPr id="25" name="Titel 1">
            <a:extLst>
              <a:ext uri="{FF2B5EF4-FFF2-40B4-BE49-F238E27FC236}">
                <a16:creationId xmlns:a16="http://schemas.microsoft.com/office/drawing/2014/main" id="{AA55D7DB-0D8F-D9FF-9695-10264CAB9014}"/>
              </a:ext>
            </a:extLst>
          </p:cNvPr>
          <p:cNvSpPr txBox="1">
            <a:spLocks/>
          </p:cNvSpPr>
          <p:nvPr/>
        </p:nvSpPr>
        <p:spPr>
          <a:xfrm>
            <a:off x="-3618896" y="27454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1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AE1AB296-FE71-CF99-5688-73401DD68395}"/>
              </a:ext>
            </a:extLst>
          </p:cNvPr>
          <p:cNvSpPr txBox="1">
            <a:spLocks/>
          </p:cNvSpPr>
          <p:nvPr/>
        </p:nvSpPr>
        <p:spPr>
          <a:xfrm>
            <a:off x="-2292890" y="-1256555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PLACEGOLDER 1</a:t>
            </a:r>
            <a:endParaRPr lang="de-CH" sz="3200" dirty="0">
              <a:solidFill>
                <a:srgbClr val="FF9966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8B4F17B-0EC7-20E9-7E0A-DD75E7B0A7DA}"/>
              </a:ext>
            </a:extLst>
          </p:cNvPr>
          <p:cNvSpPr txBox="1">
            <a:spLocks/>
          </p:cNvSpPr>
          <p:nvPr/>
        </p:nvSpPr>
        <p:spPr>
          <a:xfrm>
            <a:off x="3234948" y="7451771"/>
            <a:ext cx="664401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 err="1">
                <a:solidFill>
                  <a:srgbClr val="FF9966"/>
                </a:solidFill>
                <a:latin typeface="Franklin Gothic Demi Cond" panose="020B0706030402020204" pitchFamily="34" charset="0"/>
              </a:rPr>
              <a:t>GOOGLE’s</a:t>
            </a:r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 AIs</a:t>
            </a:r>
          </a:p>
        </p:txBody>
      </p:sp>
      <p:sp>
        <p:nvSpPr>
          <p:cNvPr id="14" name="Textfeld 1">
            <a:extLst>
              <a:ext uri="{FF2B5EF4-FFF2-40B4-BE49-F238E27FC236}">
                <a16:creationId xmlns:a16="http://schemas.microsoft.com/office/drawing/2014/main" id="{D9AF6A21-5144-267D-165F-38307592A78D}"/>
              </a:ext>
            </a:extLst>
          </p:cNvPr>
          <p:cNvSpPr txBox="1"/>
          <p:nvPr/>
        </p:nvSpPr>
        <p:spPr>
          <a:xfrm>
            <a:off x="4267799" y="8867733"/>
            <a:ext cx="642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Text to Video AI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D9D9D9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9D9D9"/>
                </a:solidFill>
              </a:rPr>
              <a:t>Robot Butler AI</a:t>
            </a:r>
            <a:endParaRPr lang="de-CH" sz="2000" b="1" dirty="0">
              <a:solidFill>
                <a:srgbClr val="FF9966"/>
              </a:solidFill>
            </a:endParaRPr>
          </a:p>
        </p:txBody>
      </p:sp>
      <p:pic>
        <p:nvPicPr>
          <p:cNvPr id="15" name="Picture 14" descr="A picture containing text, automaton&#10;&#10;Description automatically generated">
            <a:extLst>
              <a:ext uri="{FF2B5EF4-FFF2-40B4-BE49-F238E27FC236}">
                <a16:creationId xmlns:a16="http://schemas.microsoft.com/office/drawing/2014/main" id="{55CF1AB5-CB9D-0EAC-71F7-06921F407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838" y="10560795"/>
            <a:ext cx="3848100" cy="2164556"/>
          </a:xfrm>
          <a:prstGeom prst="rect">
            <a:avLst/>
          </a:prstGeom>
        </p:spPr>
      </p:pic>
      <p:pic>
        <p:nvPicPr>
          <p:cNvPr id="16" name="Picture 15" descr="A picture containing wall, indoor">
            <a:extLst>
              <a:ext uri="{FF2B5EF4-FFF2-40B4-BE49-F238E27FC236}">
                <a16:creationId xmlns:a16="http://schemas.microsoft.com/office/drawing/2014/main" id="{74F23730-824C-D2EF-ADF7-168BDE2740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374" y="9030945"/>
            <a:ext cx="4067175" cy="243840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145F180-0802-5EAB-BBF0-BAAAC66F6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549" y="1126435"/>
            <a:ext cx="4480000" cy="2520000"/>
          </a:xfrm>
          <a:prstGeom prst="rect">
            <a:avLst/>
          </a:prstGeom>
          <a:noFill/>
          <a:effectLst>
            <a:glow rad="101600">
              <a:srgbClr val="D9D9D9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CB061697-60A8-9F48-B0F6-FE8B3EEAA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986" y="1120642"/>
            <a:ext cx="4480000" cy="2520000"/>
          </a:xfrm>
          <a:prstGeom prst="rect">
            <a:avLst/>
          </a:prstGeom>
          <a:noFill/>
          <a:effectLst>
            <a:glow rad="101600">
              <a:srgbClr val="D9D9D9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10C039F-640F-CE4F-9FA7-693DD4D8B2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549" y="3715591"/>
            <a:ext cx="4480000" cy="2520000"/>
          </a:xfrm>
          <a:prstGeom prst="rect">
            <a:avLst/>
          </a:prstGeom>
          <a:noFill/>
          <a:effectLst>
            <a:glow rad="101600">
              <a:srgbClr val="D9D9D9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4E748516-AC6C-23C3-8317-F07F87D199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" r="2778"/>
          <a:stretch/>
        </p:blipFill>
        <p:spPr bwMode="auto">
          <a:xfrm>
            <a:off x="2890838" y="3714030"/>
            <a:ext cx="4474148" cy="2520000"/>
          </a:xfrm>
          <a:prstGeom prst="rect">
            <a:avLst/>
          </a:prstGeom>
          <a:noFill/>
          <a:effectLst>
            <a:glow rad="101600">
              <a:srgbClr val="D9D9D9">
                <a:alpha val="60000"/>
              </a:srgb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246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609">
            <a:alpha val="9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 descr="Kreise mit Linien mit einfarbiger Füllung">
            <a:extLst>
              <a:ext uri="{FF2B5EF4-FFF2-40B4-BE49-F238E27FC236}">
                <a16:creationId xmlns:a16="http://schemas.microsoft.com/office/drawing/2014/main" id="{F56F1099-FC4D-CA60-CEA3-8664DA520F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9692773" y="-6767055"/>
            <a:ext cx="19920155" cy="1992015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DFF493EA-5571-89A1-A271-5957F426ED68}"/>
              </a:ext>
            </a:extLst>
          </p:cNvPr>
          <p:cNvSpPr txBox="1">
            <a:spLocks/>
          </p:cNvSpPr>
          <p:nvPr/>
        </p:nvSpPr>
        <p:spPr>
          <a:xfrm>
            <a:off x="372532" y="27454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1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FCB41874-9F42-15F1-EDF3-4FD9F35361AC}"/>
              </a:ext>
            </a:extLst>
          </p:cNvPr>
          <p:cNvSpPr txBox="1">
            <a:spLocks/>
          </p:cNvSpPr>
          <p:nvPr/>
        </p:nvSpPr>
        <p:spPr>
          <a:xfrm>
            <a:off x="-5371496" y="-2779099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QUESTION 2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804C8DA1-D4A2-95BA-B02E-B6E7847AE5B0}"/>
              </a:ext>
            </a:extLst>
          </p:cNvPr>
          <p:cNvSpPr txBox="1">
            <a:spLocks/>
          </p:cNvSpPr>
          <p:nvPr/>
        </p:nvSpPr>
        <p:spPr>
          <a:xfrm>
            <a:off x="7431053" y="2745401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PLACEGOLDER 1</a:t>
            </a:r>
            <a:endParaRPr lang="de-CH" sz="3200" dirty="0">
              <a:solidFill>
                <a:srgbClr val="FF9966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1B69D54-3386-5007-8300-3344A2547B69}"/>
              </a:ext>
            </a:extLst>
          </p:cNvPr>
          <p:cNvSpPr txBox="1">
            <a:spLocks/>
          </p:cNvSpPr>
          <p:nvPr/>
        </p:nvSpPr>
        <p:spPr>
          <a:xfrm>
            <a:off x="4967341" y="-3353688"/>
            <a:ext cx="3861877" cy="8952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3200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PLACEHOLDER 2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0A62CA0C-D72F-4D1F-97DC-692884A2B6BF}"/>
              </a:ext>
            </a:extLst>
          </p:cNvPr>
          <p:cNvSpPr txBox="1">
            <a:spLocks/>
          </p:cNvSpPr>
          <p:nvPr/>
        </p:nvSpPr>
        <p:spPr>
          <a:xfrm>
            <a:off x="3583368" y="12651001"/>
            <a:ext cx="6644014" cy="10041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solidFill>
                  <a:srgbClr val="FF9966"/>
                </a:solidFill>
                <a:latin typeface="Franklin Gothic Demi Cond" panose="020B0706030402020204" pitchFamily="34" charset="0"/>
              </a:rPr>
              <a:t>MOVEMENT AIS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65D6A3C-EDCC-451D-9DD1-1B9F8459D3B1}"/>
              </a:ext>
            </a:extLst>
          </p:cNvPr>
          <p:cNvSpPr txBox="1"/>
          <p:nvPr/>
        </p:nvSpPr>
        <p:spPr>
          <a:xfrm>
            <a:off x="3583368" y="13911662"/>
            <a:ext cx="39710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Characters get a simple task</a:t>
            </a:r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They learn from prior experiences…</a:t>
            </a:r>
            <a:endParaRPr lang="de-CH" sz="2000" b="1" dirty="0"/>
          </a:p>
        </p:txBody>
      </p:sp>
    </p:spTree>
    <p:extLst>
      <p:ext uri="{BB962C8B-B14F-4D97-AF65-F5344CB8AC3E}">
        <p14:creationId xmlns:p14="http://schemas.microsoft.com/office/powerpoint/2010/main" val="1317348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485</Words>
  <Application>Microsoft Office PowerPoint</Application>
  <PresentationFormat>Breitbild</PresentationFormat>
  <Paragraphs>141</Paragraphs>
  <Slides>13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Berlin Sans FB Demi</vt:lpstr>
      <vt:lpstr>Calibri</vt:lpstr>
      <vt:lpstr>Calibri Light</vt:lpstr>
      <vt:lpstr>Franklin Gothic Demi Cond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</dc:title>
  <dc:creator>Sophia Moos</dc:creator>
  <cp:lastModifiedBy>Widmer Mikka Leon</cp:lastModifiedBy>
  <cp:revision>6</cp:revision>
  <dcterms:created xsi:type="dcterms:W3CDTF">2022-10-24T13:41:59Z</dcterms:created>
  <dcterms:modified xsi:type="dcterms:W3CDTF">2022-10-30T23:31:10Z</dcterms:modified>
</cp:coreProperties>
</file>

<file path=docProps/thumbnail.jpeg>
</file>